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27"/>
  </p:notesMasterIdLst>
  <p:sldIdLst>
    <p:sldId id="282" r:id="rId2"/>
    <p:sldId id="258" r:id="rId3"/>
    <p:sldId id="283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66" r:id="rId14"/>
    <p:sldId id="267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80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7D358-5E56-4DA3-9898-EC858CA26DCB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C6CB5-D173-48A4-9D9D-A4E610FB06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C6CB5-D173-48A4-9D9D-A4E610FB064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A3293B7-E61B-4316-BE83-1BAAEE95A287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AA202CF-5B4F-4F5A-A682-A60CE5F96C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86;&#1083;&#1086;&#1090;&#1085;&#1103;&#1085;&#1099;&#1081;%20&#1047;&#1072;&#1074;&#1086;&#1076;\Desktop\&#1090;&#1088;&#1077;&#1079;&#1074;&#1086;&#1085;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19278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/>
              <a:t>История храма Спаса Преображения Господня</a:t>
            </a:r>
            <a:endParaRPr lang="ru-RU" sz="4800" i="1" dirty="0"/>
          </a:p>
        </p:txBody>
      </p:sp>
      <p:pic>
        <p:nvPicPr>
          <p:cNvPr id="4" name="Рисунок 3" descr="NcpK0RvxPQ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214554"/>
            <a:ext cx="5476892" cy="416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трезв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7158" y="6357958"/>
            <a:ext cx="304800" cy="2333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285728"/>
            <a:ext cx="4643470" cy="657227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Судьба храма Спаса Преображения Господня тоже оказалась трагичной. В конце  30-х годов прошлого века вооруженные лозунгом  </a:t>
            </a:r>
            <a:r>
              <a:rPr lang="ru-RU" b="1" i="1" dirty="0" smtClean="0"/>
              <a:t>«религия - опиум народа» </a:t>
            </a:r>
            <a:r>
              <a:rPr lang="ru-RU" b="1" dirty="0" smtClean="0"/>
              <a:t>пролетарии под веселые переливы гармошки разобрали церковь и усыпальницу «на хозяйственные нужды». Кирпичи увезли в Кондрово, где употребили при строительстве средней школы №3. Интересно, что по воспоминаниям </a:t>
            </a:r>
            <a:r>
              <a:rPr lang="ru-RU" b="1" dirty="0" err="1" smtClean="0"/>
              <a:t>кондровских</a:t>
            </a:r>
            <a:r>
              <a:rPr lang="ru-RU" b="1" dirty="0" smtClean="0"/>
              <a:t> старожилов эта школа впоследствии несколько раз горела. </a:t>
            </a:r>
            <a:endParaRPr lang="ru-RU" dirty="0" smtClean="0"/>
          </a:p>
          <a:p>
            <a:r>
              <a:rPr lang="ru-RU" b="1" dirty="0" smtClean="0"/>
              <a:t>            А на месте потревоженных </a:t>
            </a:r>
            <a:r>
              <a:rPr lang="ru-RU" b="1" dirty="0" err="1" smtClean="0"/>
              <a:t>гончаровских</a:t>
            </a:r>
            <a:r>
              <a:rPr lang="ru-RU" b="1" dirty="0" smtClean="0"/>
              <a:t> костей в начале 1960-х годов построили фабричную столовую, которая была демонтирована  лишь в марте 2014 года.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G_2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28604"/>
            <a:ext cx="382790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500438"/>
            <a:ext cx="37862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928670"/>
            <a:ext cx="5429288" cy="535785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Долгие годы храм Спаса Преображения взывал к потомкам о своём возрождении, и, наконец, в 2010 году дело сдвинулось с мертвой точки. Было получено благословение </a:t>
            </a:r>
            <a:r>
              <a:rPr lang="ru-RU" b="1" dirty="0" err="1" smtClean="0"/>
              <a:t>Высокопреосвященнейшего</a:t>
            </a:r>
            <a:r>
              <a:rPr lang="ru-RU" b="1" dirty="0" smtClean="0"/>
              <a:t> митрополита </a:t>
            </a:r>
            <a:r>
              <a:rPr lang="ru-RU" b="1" dirty="0" err="1" smtClean="0"/>
              <a:t>Климента</a:t>
            </a:r>
            <a:r>
              <a:rPr lang="ru-RU" b="1" dirty="0" smtClean="0"/>
              <a:t> на восстановление храма. Ответственным за это важное дело сейчас является иерей Ярослав Клоков. Для координации работ создан Попечительский совет прихода в честь Преображения Господня в составе </a:t>
            </a:r>
            <a:r>
              <a:rPr lang="ru-RU" b="1" dirty="0" smtClean="0"/>
              <a:t>22 </a:t>
            </a:r>
            <a:r>
              <a:rPr lang="ru-RU" b="1" dirty="0" smtClean="0"/>
              <a:t>человек. Председателем Попечительского совета является генеральный директор Калужского объединенного музея-заповедника, кандидат исторических наук Виталий Анатольевич Бессонов.  </a:t>
            </a:r>
            <a:endParaRPr lang="ru-RU" dirty="0"/>
          </a:p>
        </p:txBody>
      </p:sp>
      <p:pic>
        <p:nvPicPr>
          <p:cNvPr id="5" name="Рисунок 4" descr="38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214422"/>
            <a:ext cx="2857520" cy="409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642918"/>
            <a:ext cx="8115328" cy="107157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 светлый праздник Благовещенья, 7 апреля 2011 года, в помещении Спасских ворот начала работать часовня, где проходят службы, имеется иконная лавка и библиотека духовной литературы. </a:t>
            </a:r>
            <a:endParaRPr lang="ru-RU" dirty="0"/>
          </a:p>
        </p:txBody>
      </p:sp>
      <p:pic>
        <p:nvPicPr>
          <p:cNvPr id="5" name="Рисунок 4" descr="DSC_22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143116"/>
            <a:ext cx="7072362" cy="397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4857784" cy="657227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  В настоящее время утвержден эскизный проект реставрации храма и подписан договор с автором проекта – Московским Институтом искусства реставрации.  Планируется, что   в ближайшие годы  восстановленный храмовый комплекс органично впишется в территорию музея – заповедника «Полотняный Завод».                </a:t>
            </a:r>
            <a:endParaRPr lang="ru-RU" dirty="0" smtClean="0"/>
          </a:p>
          <a:p>
            <a:r>
              <a:rPr lang="ru-RU" b="1" dirty="0" smtClean="0"/>
              <a:t>                     Археологические исследования на территории уничтоженного храма были начаты ещё в 2003 году. В то время было обнаружено несколько ненарушенных погребений. В Бюро судебно-медицинской экспертизы г. Москвы были проведены исследования с целью определения пола и возраста погребенных, а также выполнена графическая реконструкция  внешнего облика некоторых из них.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G0021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357562"/>
            <a:ext cx="3857652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xter 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28604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14356"/>
            <a:ext cx="8472518" cy="100013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 В результате этих исследований, а также изучения архивных материалов, есть достаточно веские основания предположить, что обнаруженные погребения могут принадлежать: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2714620"/>
            <a:ext cx="4500594" cy="3381380"/>
          </a:xfrm>
        </p:spPr>
        <p:txBody>
          <a:bodyPr>
            <a:normAutofit fontScale="77500" lnSpcReduction="20000"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-  дедушке Натальи Николаевны Пушкиной                         Афанасию Николаевичу Гончарову, скончавшемуся в сентябре 1832г. в возрасте 72 лет; </a:t>
            </a:r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сканирование0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071678"/>
            <a:ext cx="278608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4214818"/>
            <a:ext cx="3829048" cy="19050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- племяннику Натальи Николаевны Дмитрию Дмитриевичу Гончарову (старшему), скончавшемуся в ноябре 1900г. в возрасте 62 лет;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4214818"/>
            <a:ext cx="4279012" cy="211931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- внучатому племяннику Натальи Николаевны Дмитрию Дмитриевичу Гончарову (младшему), скончавшемуся в мае 1908г. в возрасте 35 лет;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G_3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571480"/>
            <a:ext cx="2714644" cy="326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17. КП285-4.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571480"/>
            <a:ext cx="2786082" cy="323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86380" y="571480"/>
            <a:ext cx="3286148" cy="307183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- матери Дмитрия Дмитриевича (младшего)</a:t>
            </a:r>
          </a:p>
          <a:p>
            <a:pPr>
              <a:buNone/>
            </a:pPr>
            <a:r>
              <a:rPr lang="ru-RU" b="1" dirty="0" smtClean="0"/>
              <a:t>    </a:t>
            </a:r>
          </a:p>
          <a:p>
            <a:pPr>
              <a:buNone/>
            </a:pPr>
            <a:r>
              <a:rPr lang="ru-RU" b="1" dirty="0" smtClean="0"/>
              <a:t>     Ольге Карловне       Гончаровой, скончавшейся в октябре 1900г. в возрасте 55 лет.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4143380"/>
            <a:ext cx="4774316" cy="250033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Известно, что Ольга Карловна часто посещала </a:t>
            </a:r>
            <a:r>
              <a:rPr lang="ru-RU" b="1" dirty="0" err="1" smtClean="0"/>
              <a:t>Оптину</a:t>
            </a:r>
            <a:r>
              <a:rPr lang="ru-RU" b="1" dirty="0" smtClean="0"/>
              <a:t> Пустынь. Её духовным наставником был старец Амвросий </a:t>
            </a:r>
            <a:r>
              <a:rPr lang="ru-RU" b="1" dirty="0" err="1" smtClean="0"/>
              <a:t>Оптинский</a:t>
            </a:r>
            <a:r>
              <a:rPr lang="ru-RU" b="1" dirty="0" smtClean="0"/>
              <a:t>. Существует картина художника Андрея </a:t>
            </a:r>
            <a:r>
              <a:rPr lang="ru-RU" b="1" dirty="0" err="1" smtClean="0"/>
              <a:t>Болотова</a:t>
            </a:r>
            <a:r>
              <a:rPr lang="ru-RU" b="1" dirty="0" smtClean="0"/>
              <a:t>, изображающая О. К. Гончарову в момент общения со старцем.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6547-440x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3286124"/>
            <a:ext cx="3750894" cy="2875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3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357166"/>
            <a:ext cx="2809407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500042"/>
            <a:ext cx="8258204" cy="204787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 процессе изучения метрических книг церкви Спаса Преображения было установлено, что в фамильной усыпальнице были погребены старший сын Афанасия Абрамовича Николай, умерший в июле 1785г. в возрасте 44 лет, а также племянник Натальи Николаевны Евгений Дмитриевич Гончаров, умерший в декабре 1881г. в возрасте 41года.  Их погребения пока обнаружены не были. </a:t>
            </a:r>
            <a:endParaRPr lang="ru-RU" dirty="0"/>
          </a:p>
        </p:txBody>
      </p:sp>
      <p:pic>
        <p:nvPicPr>
          <p:cNvPr id="4" name="Рисунок 3" descr="IMG_3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2428868"/>
            <a:ext cx="2571768" cy="397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канирование00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357430"/>
            <a:ext cx="285752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785794"/>
            <a:ext cx="4357718" cy="514353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Помимо захоронений взрослых было обнаружено несколько детских, которые с высокой степенью вероятности могут принадлежать:</a:t>
            </a:r>
            <a:endParaRPr lang="ru-RU" dirty="0" smtClean="0"/>
          </a:p>
          <a:p>
            <a:r>
              <a:rPr lang="ru-RU" b="1" dirty="0" smtClean="0"/>
              <a:t>- младшей сестре Афанасия Николаевича Гончарова </a:t>
            </a:r>
            <a:r>
              <a:rPr lang="ru-RU" b="1" dirty="0" err="1" smtClean="0"/>
              <a:t>Харитине</a:t>
            </a:r>
            <a:r>
              <a:rPr lang="ru-RU" b="1" dirty="0" smtClean="0"/>
              <a:t>, умершей в 1780г. в возрасте 10 лет;</a:t>
            </a:r>
            <a:endParaRPr lang="ru-RU" dirty="0" smtClean="0"/>
          </a:p>
          <a:p>
            <a:r>
              <a:rPr lang="ru-RU" b="1" dirty="0" smtClean="0"/>
              <a:t>- младшей сестре Натальи Николаевны Софье, умершей в октябре 1818г. в возрасте 5 с половиной месяцев;</a:t>
            </a:r>
            <a:endParaRPr lang="ru-RU" dirty="0" smtClean="0"/>
          </a:p>
          <a:p>
            <a:r>
              <a:rPr lang="ru-RU" b="1" dirty="0" smtClean="0"/>
              <a:t>- племяннику Натальи Николаевны младенцу Дмитрию, умершему в мае 1837г. в возрасте, вероятно, нескольких недель или дней. 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polzavod-goncharovyh_old_1907-1909_5_deadokey.livejournal.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857232"/>
            <a:ext cx="278608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4059936" cy="642939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Согласно исследованиям краеведа Е.А. Орловой и данным метрических книг, на </a:t>
            </a:r>
            <a:r>
              <a:rPr lang="ru-RU" b="1" dirty="0" err="1" smtClean="0"/>
              <a:t>гончаровском</a:t>
            </a:r>
            <a:r>
              <a:rPr lang="ru-RU" b="1" dirty="0" smtClean="0"/>
              <a:t> кладбище в разные годы хоронили и членов семьи </a:t>
            </a:r>
            <a:r>
              <a:rPr lang="ru-RU" b="1" dirty="0" err="1" smtClean="0"/>
              <a:t>Щепочкиных</a:t>
            </a:r>
            <a:r>
              <a:rPr lang="ru-RU" b="1" dirty="0" smtClean="0"/>
              <a:t>. В частности здесь мог быть похоронен основатель рода Григорий Иванович и его сын Павел Григорьевич, прожившие примерно по 70-75 лет. Это представляется вполне вероятным, учитывая добрососедские отношения двух семей и пожертвования </a:t>
            </a:r>
            <a:r>
              <a:rPr lang="ru-RU" b="1" dirty="0" err="1" smtClean="0"/>
              <a:t>Щепочкиных</a:t>
            </a:r>
            <a:r>
              <a:rPr lang="ru-RU" b="1" dirty="0" smtClean="0"/>
              <a:t> на церковь. Умершие в 1800г. с разницей в сорок дней дети Павла Григорьевича </a:t>
            </a:r>
            <a:r>
              <a:rPr lang="ru-RU" b="1" dirty="0" err="1" smtClean="0"/>
              <a:t>Щепочкина</a:t>
            </a:r>
            <a:r>
              <a:rPr lang="ru-RU" b="1" dirty="0" smtClean="0"/>
              <a:t> Надежда 11-ти лет и Григорий 5-ти лет, наверняка были похоронены здесь же. </a:t>
            </a:r>
            <a:endParaRPr lang="ru-RU" dirty="0"/>
          </a:p>
        </p:txBody>
      </p:sp>
      <p:pic>
        <p:nvPicPr>
          <p:cNvPr id="7" name="Рисунок 6" descr="сканирование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642918"/>
            <a:ext cx="3996621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142812" y="285728"/>
            <a:ext cx="9001188" cy="19288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          Усадьба Полотняный Завод является уникальным историко-литературным, природно-ландшафтным и архитектурным комплексом. Одним из важнейших объектов усадьбы был храм Спаса Преображения. </a:t>
            </a:r>
            <a:endParaRPr lang="ru-RU" sz="2000" dirty="0" smtClean="0"/>
          </a:p>
        </p:txBody>
      </p:sp>
      <p:pic>
        <p:nvPicPr>
          <p:cNvPr id="6" name="Рисунок 5" descr="polzavod-goncharovyh_art_2000_deadokey.livejournal.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143116"/>
            <a:ext cx="7072362" cy="412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00042"/>
            <a:ext cx="8472518" cy="642942"/>
          </a:xfrm>
        </p:spPr>
        <p:txBody>
          <a:bodyPr>
            <a:normAutofit fontScale="85000" lnSpcReduction="20000"/>
          </a:bodyPr>
          <a:lstStyle/>
          <a:p>
            <a:r>
              <a:rPr lang="ru-RU" sz="2200" b="1" dirty="0" smtClean="0"/>
              <a:t>В ходе раскопок 2014г. на территории фамильной усыпальницы господ Гончаровых были обнаружены:</a:t>
            </a:r>
            <a:endParaRPr lang="ru-RU" sz="2200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857364"/>
            <a:ext cx="3993260" cy="4286280"/>
          </a:xfrm>
        </p:spPr>
        <p:txBody>
          <a:bodyPr>
            <a:normAutofit fontScale="85000" lnSpcReduction="20000"/>
          </a:bodyPr>
          <a:lstStyle/>
          <a:p>
            <a:r>
              <a:rPr lang="ru-RU" sz="2200" b="1" dirty="0" smtClean="0"/>
              <a:t>- фрагмент постамента надгробия Афанасия Абрамовича Гончарова;</a:t>
            </a:r>
            <a:endParaRPr lang="ru-RU" sz="2200" dirty="0" smtClean="0"/>
          </a:p>
          <a:p>
            <a:r>
              <a:rPr lang="ru-RU" sz="2200" b="1" dirty="0" smtClean="0"/>
              <a:t>- надгробная плита Д.Д. Гончарова –младшего; </a:t>
            </a:r>
            <a:endParaRPr lang="ru-RU" sz="2200" dirty="0" smtClean="0"/>
          </a:p>
          <a:p>
            <a:r>
              <a:rPr lang="ru-RU" sz="2200" b="1" dirty="0" smtClean="0"/>
              <a:t>- фрагмент надгробной плиты из известняка с треугольно-выемчатым орнаментом первой половины </a:t>
            </a:r>
            <a:r>
              <a:rPr lang="en-US" sz="2200" b="1" dirty="0" smtClean="0"/>
              <a:t>XVI</a:t>
            </a:r>
            <a:r>
              <a:rPr lang="ru-RU" sz="2200" b="1" dirty="0" smtClean="0"/>
              <a:t> века. </a:t>
            </a:r>
            <a:r>
              <a:rPr lang="ru-RU" sz="2200" b="1" dirty="0" smtClean="0"/>
              <a:t>(Самый ранний артефакт найденный на территории Полотняного). </a:t>
            </a:r>
            <a:r>
              <a:rPr lang="ru-RU" sz="2200" b="1" dirty="0" smtClean="0"/>
              <a:t>Данная </a:t>
            </a:r>
            <a:r>
              <a:rPr lang="ru-RU" sz="2200" b="1" dirty="0" smtClean="0"/>
              <a:t>находка свидетельствует о том, что здесь с достаточно давних времен существовало кладбище. </a:t>
            </a:r>
            <a:endParaRPr lang="ru-RU" sz="2200" dirty="0" smtClean="0"/>
          </a:p>
          <a:p>
            <a:endParaRPr lang="ru-RU" dirty="0"/>
          </a:p>
        </p:txBody>
      </p:sp>
      <p:pic>
        <p:nvPicPr>
          <p:cNvPr id="6" name="Рисунок 5" descr="IMG_3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285860"/>
            <a:ext cx="200026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3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736"/>
            <a:ext cx="2029249" cy="3500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_05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4786322"/>
            <a:ext cx="3429024" cy="19288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571480"/>
            <a:ext cx="8643966" cy="178595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12 сентября </a:t>
            </a:r>
            <a:r>
              <a:rPr lang="ru-RU" sz="2000" b="1" dirty="0" smtClean="0"/>
              <a:t>2015г. </a:t>
            </a:r>
            <a:r>
              <a:rPr lang="ru-RU" sz="2000" b="1" dirty="0" smtClean="0"/>
              <a:t>состоялось торжественное перезахоронение </a:t>
            </a:r>
            <a:r>
              <a:rPr lang="ru-RU" sz="2000" b="1" dirty="0" smtClean="0"/>
              <a:t>останков членов рода Гончаровых  в южной галерее возрождаемой усыпальницы и установка памятных знаков.</a:t>
            </a:r>
            <a:endParaRPr lang="ru-RU" sz="2000" dirty="0"/>
          </a:p>
        </p:txBody>
      </p:sp>
      <p:pic>
        <p:nvPicPr>
          <p:cNvPr id="4" name="Рисунок 3" descr="NG5A4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000240"/>
            <a:ext cx="6357950" cy="414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500042"/>
            <a:ext cx="8429684" cy="161924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Памятная церемония началась с панихиды в часовне, которую отслужили священнослужители из Калуги, </a:t>
            </a:r>
            <a:r>
              <a:rPr lang="ru-RU" b="1" dirty="0" smtClean="0"/>
              <a:t>Кондрово, Полотняного </a:t>
            </a:r>
            <a:r>
              <a:rPr lang="ru-RU" b="1" dirty="0" smtClean="0"/>
              <a:t>Завода, </a:t>
            </a:r>
            <a:r>
              <a:rPr lang="ru-RU" b="1" dirty="0" err="1" smtClean="0"/>
              <a:t>Товарково</a:t>
            </a:r>
            <a:r>
              <a:rPr lang="ru-RU" b="1" dirty="0" smtClean="0"/>
              <a:t>. </a:t>
            </a:r>
            <a:r>
              <a:rPr lang="ru-RU" b="1" dirty="0" smtClean="0"/>
              <a:t>Тесное помещение не смогло вместить всех пришедших прихожан и гостей. И многие в этот особый момент поминовения усопших владельцев усадьбы молились на улице, рядом с часовней.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NG5A45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214554"/>
            <a:ext cx="6071877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571480"/>
            <a:ext cx="8686800" cy="135732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Присутствовали жители поселка и Дзержинского района, официальные лица, гости из Калуги, Москвы и соседних районов. Приглашены были члены попечительского совета по восстановлению  храма Спаса Преображения Господня.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NG5A4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928802"/>
            <a:ext cx="6572047" cy="421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428604"/>
            <a:ext cx="5072098" cy="6286544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/>
              <a:t>На церемонию захоронения приезжали потомки Гончаровых: праправнучка С.Н.Гончарова (брата Н.Н.Гончаровой) – Татьяна Леонидовна </a:t>
            </a:r>
            <a:r>
              <a:rPr lang="ru-RU" sz="2000" b="1" dirty="0" err="1" smtClean="0"/>
              <a:t>Кильчевская</a:t>
            </a:r>
            <a:r>
              <a:rPr lang="ru-RU" sz="2000" b="1" dirty="0" smtClean="0"/>
              <a:t>, её сын Анатолий Александрович Гончаров  - </a:t>
            </a:r>
            <a:r>
              <a:rPr lang="ru-RU" sz="2000" b="1" dirty="0" err="1" smtClean="0"/>
              <a:t>прапраправнук</a:t>
            </a:r>
            <a:r>
              <a:rPr lang="ru-RU" sz="2000" b="1" dirty="0" smtClean="0"/>
              <a:t> С.Н.Гончарова, и  внучатая племянница Д.Д.Гончарова - мл.  Татьяна Львовна Шведова.</a:t>
            </a:r>
            <a:endParaRPr lang="ru-RU" sz="2000" dirty="0"/>
          </a:p>
        </p:txBody>
      </p:sp>
      <p:pic>
        <p:nvPicPr>
          <p:cNvPr id="7" name="Рисунок 6" descr="IMGP7581AAAУ-1024x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928670"/>
            <a:ext cx="321471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NG5A2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3714752"/>
            <a:ext cx="292895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428604"/>
            <a:ext cx="8215370" cy="600079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При храме </a:t>
            </a:r>
            <a:r>
              <a:rPr lang="ru-RU" sz="2000" b="1" dirty="0" smtClean="0"/>
              <a:t>будет организованна воскресная школа. Настоятелем прихода в честь Преображения Господня  является иерей Ярослав Клоков.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 </a:t>
            </a:r>
            <a:endParaRPr lang="ru-RU" sz="2000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Сайт храма: </a:t>
            </a:r>
            <a:r>
              <a:rPr lang="en-US" sz="2000" b="1" dirty="0" smtClean="0"/>
              <a:t>http</a:t>
            </a:r>
            <a:r>
              <a:rPr lang="ru-RU" sz="2000" b="1" dirty="0" smtClean="0"/>
              <a:t>:// </a:t>
            </a:r>
            <a:r>
              <a:rPr lang="en-US" sz="2000" b="1" dirty="0" err="1" smtClean="0"/>
              <a:t>preobragenxram</a:t>
            </a:r>
            <a:r>
              <a:rPr lang="ru-RU" sz="2000" b="1" dirty="0" smtClean="0"/>
              <a:t>.</a:t>
            </a:r>
            <a:r>
              <a:rPr lang="en-US" sz="2000" b="1" dirty="0" err="1" smtClean="0"/>
              <a:t>prihod</a:t>
            </a:r>
            <a:r>
              <a:rPr lang="ru-RU" sz="2000" b="1" dirty="0" smtClean="0"/>
              <a:t>.</a:t>
            </a:r>
            <a:r>
              <a:rPr lang="en-US" sz="2000" b="1" dirty="0" err="1" smtClean="0"/>
              <a:t>ru</a:t>
            </a:r>
            <a:r>
              <a:rPr lang="ru-RU" sz="2000" b="1" dirty="0" smtClean="0"/>
              <a:t>      </a:t>
            </a:r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8072462" cy="379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00042"/>
            <a:ext cx="4059936" cy="6215106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 smtClean="0"/>
              <a:t> Земли старинного погоста </a:t>
            </a:r>
            <a:r>
              <a:rPr lang="ru-RU" sz="2800" b="1" dirty="0" err="1" smtClean="0"/>
              <a:t>Сгомонь</a:t>
            </a:r>
            <a:r>
              <a:rPr lang="ru-RU" sz="2800" b="1" dirty="0" smtClean="0"/>
              <a:t>  издавна принадлежали церковнослужителям. Стояла здесь и деревянная церковь. В архивном документе, датированном 1736 годом, говорится следующее: </a:t>
            </a:r>
            <a:r>
              <a:rPr lang="ru-RU" sz="2800" i="1" dirty="0" smtClean="0"/>
              <a:t>« … имеется церковь Преображения Господня, что на </a:t>
            </a:r>
            <a:r>
              <a:rPr lang="ru-RU" sz="2800" i="1" dirty="0" err="1" smtClean="0"/>
              <a:t>Згомони</a:t>
            </a:r>
            <a:r>
              <a:rPr lang="ru-RU" sz="2800" i="1" dirty="0" smtClean="0"/>
              <a:t>, деревянная, при которой имеется дом свой и фабрика,  и желает он вместо </a:t>
            </a:r>
            <a:r>
              <a:rPr lang="ru-RU" sz="2800" i="1" dirty="0" err="1" smtClean="0"/>
              <a:t>оныя</a:t>
            </a:r>
            <a:r>
              <a:rPr lang="ru-RU" sz="2800" i="1" dirty="0" smtClean="0"/>
              <a:t> деревянной построить каменную».</a:t>
            </a:r>
            <a:r>
              <a:rPr lang="ru-RU" sz="2800" b="1" dirty="0" smtClean="0"/>
              <a:t> Он - это Афанасий Абрамович Гончаров - первый владелец имения, что возникло тут в первой половине </a:t>
            </a:r>
            <a:r>
              <a:rPr lang="en-US" sz="2800" b="1" dirty="0" smtClean="0"/>
              <a:t>XVIII</a:t>
            </a:r>
            <a:r>
              <a:rPr lang="ru-RU" sz="2800" b="1" dirty="0" smtClean="0"/>
              <a:t> века и вошло в историю нашего края под именем «Полотняный Завод». </a:t>
            </a:r>
            <a:endParaRPr lang="ru-RU" dirty="0"/>
          </a:p>
        </p:txBody>
      </p:sp>
      <p:pic>
        <p:nvPicPr>
          <p:cNvPr id="5" name="Рисунок 4" descr="сканирование0001 (2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000108"/>
            <a:ext cx="371477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85720" y="357166"/>
            <a:ext cx="4786346" cy="650083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«Полюбовно» разделившись  с компаньоном Г. И. </a:t>
            </a:r>
            <a:r>
              <a:rPr lang="ru-RU" b="1" dirty="0" err="1" smtClean="0"/>
              <a:t>Щепочкиным</a:t>
            </a:r>
            <a:r>
              <a:rPr lang="ru-RU" b="1" dirty="0" smtClean="0"/>
              <a:t> в 1735 году, Гончаров решил в честь этого события воздвигнуть новую каменную церковь. </a:t>
            </a:r>
            <a:endParaRPr lang="ru-RU" dirty="0" smtClean="0"/>
          </a:p>
          <a:p>
            <a:r>
              <a:rPr lang="ru-RU" b="1" dirty="0" smtClean="0"/>
              <a:t>            К 1741 году она была завершена и освящена: одноглавая с четырехскатной кровлей, увенчанная маленькой главкой на восьмигранном барабане, с невысокой колокольней и приделами во имя святителей Афанасия Великого и Иоанна Златоуста.  Действовала здесь и церковноприходская школа.</a:t>
            </a:r>
            <a:endParaRPr lang="ru-RU" dirty="0" smtClean="0"/>
          </a:p>
          <a:p>
            <a:r>
              <a:rPr lang="ru-RU" b="1" dirty="0" smtClean="0"/>
              <a:t>           Почти два столетия с этой церковью были связаны важнейшие события в жизни многих из господ Гончаровых. Здесь их крестили, исповедовали, венчали, здесь же отпевали, провожая в последний земной путь.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сканирование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500042"/>
            <a:ext cx="3857652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500042"/>
            <a:ext cx="4929222" cy="2643206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/>
              <a:t>К церкви Спаса Преображения была сделана пристройка - усыпальница Гончаровых, где в 1784 году с большими почестями был похоронен Афанасий Абрамович. Впоследствии его внук Афанасий Николаевич установил на надгробии великолепный саркофаг из чистейшего белого мрамора с урной и барельефом-портретом. </a:t>
            </a:r>
            <a:endParaRPr lang="ru-RU" sz="8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4286256"/>
            <a:ext cx="4707640" cy="2357454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/>
              <a:t>В наши дни этот барельеф экспонируется в одном из залов музея-усадьбы «Полотняный Завод». Красивая по рисунку ограда гробницы была заказана тульскому оружейному мастеру Василию Пастухову из красной меди с позолотой червонным золотом.</a:t>
            </a:r>
            <a:endParaRPr lang="ru-RU" sz="8000" dirty="0" smtClean="0"/>
          </a:p>
          <a:p>
            <a:endParaRPr lang="ru-RU" dirty="0"/>
          </a:p>
        </p:txBody>
      </p:sp>
      <p:pic>
        <p:nvPicPr>
          <p:cNvPr id="5" name="Рисунок 4" descr="IMG_3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428604"/>
            <a:ext cx="3049514" cy="361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NG5A6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71876"/>
            <a:ext cx="284112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143372" y="500042"/>
            <a:ext cx="4714908" cy="6143668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ru-RU" b="1" dirty="0" smtClean="0"/>
              <a:t> В июне 1850 г.  в храме усадьбы Гончаровых великий хирург Николай Иванович Пирогов венчался с Александрой Антоновной Бистром – правнучкой                                      Г.И. </a:t>
            </a:r>
            <a:r>
              <a:rPr lang="ru-RU" b="1" dirty="0" err="1" smtClean="0"/>
              <a:t>Щепочкина</a:t>
            </a:r>
            <a:r>
              <a:rPr lang="ru-RU" b="1" dirty="0" smtClean="0"/>
              <a:t>. Одним из поручителей, или, говоря по-нынешнему, свидетелей невесты был старший брат Натальи Николаевны Пушкиной коллежский асессор Дмитрий Николаевич Гончаров.</a:t>
            </a:r>
            <a:endParaRPr lang="ru-RU" dirty="0" smtClean="0"/>
          </a:p>
          <a:p>
            <a:pPr fontAlgn="base"/>
            <a:r>
              <a:rPr lang="ru-RU" b="1" dirty="0" smtClean="0"/>
              <a:t>       Когда речь идёт о людях, всецело поглощённых наукой, кажется, что в их жизни нет места для любви. Хирург Николай Пирогов к браку с Александрой Бистром сначала отнёсся формально. Но результат превзошёл самые смелые ожидания: опыт обернулся счастливой семейной жизнью.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Nikolay_pirog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378621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57158" y="357166"/>
            <a:ext cx="4286280" cy="6715148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b="1" dirty="0" smtClean="0"/>
              <a:t> Спустя четыре года после смерти своей первой жены Е.Березиной , понимая, что детям нужна опека, Николай Иванович решил жениться во второй раз. О любви он не думал, искал скорее женщину-друга. И даже написал трактат о том, какой должна быть его будущая жена. Список предполагаемых достоинств растянулся на девять страниц: супруге вменялось в обязанность заниматься самообразованием, помогать мужу в его делах и ни в коем случае не быть светской пустышкой.</a:t>
            </a:r>
            <a:endParaRPr lang="ru-RU" dirty="0" smtClean="0"/>
          </a:p>
          <a:p>
            <a:r>
              <a:rPr lang="ru-RU" b="1" dirty="0" smtClean="0"/>
              <a:t>На одном из вечеров, в присутствии множества дам Пирогов прочёл этот список вслух. Среди женщин прошла волна возмущения и только одна девушка не фыркала, а утирала слёзы. Пирогов понял: это она. Избранницей хирурга оказалась 20-летняя баронесса Александра фон Бистром.</a:t>
            </a:r>
            <a:endParaRPr lang="ru-RU" dirty="0"/>
          </a:p>
        </p:txBody>
      </p:sp>
      <p:pic>
        <p:nvPicPr>
          <p:cNvPr id="8" name="Рисунок 7" descr="2 жена алекс бистр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714356"/>
            <a:ext cx="382917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8643998" cy="3071834"/>
          </a:xfrm>
        </p:spPr>
        <p:txBody>
          <a:bodyPr>
            <a:normAutofit fontScale="92500" lnSpcReduction="10000"/>
          </a:bodyPr>
          <a:lstStyle/>
          <a:p>
            <a:pPr fontAlgn="t"/>
            <a:r>
              <a:rPr lang="ru-RU" sz="1900" b="1" dirty="0" smtClean="0"/>
              <a:t>Они обвенчались через четыре месяца после первой встречи в церкви Спаса Преображения Господня в Полотняном Заводе, о чем имеется запись в метрической книге. Здесь Пирогов провел три недели с молодой женой и был невыразимо счастлив. Он развил в имении баронессы Бистром широкую бесплатную хирургическую деятельность. Больные съезжались из окрестных сел и городов десятками и сотнями. Походный операционный стол всегда был занят, все было забрызгано кровью. При всех этих операциях, ампутациях, резекциях и других хирургических действиях Николаю Ивановичу усердно помогала его молодая жена. Позже супруги переехали жить в имение Вишня, под Винницей.</a:t>
            </a:r>
            <a:endParaRPr lang="ru-RU" sz="1900" dirty="0" smtClean="0"/>
          </a:p>
          <a:p>
            <a:endParaRPr lang="ru-RU" dirty="0"/>
          </a:p>
        </p:txBody>
      </p:sp>
      <p:pic>
        <p:nvPicPr>
          <p:cNvPr id="4" name="Рисунок 3" descr="IMG_3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071810"/>
            <a:ext cx="6286544" cy="334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idx="1"/>
          </p:nvPr>
        </p:nvSpPr>
        <p:spPr>
          <a:xfrm>
            <a:off x="142844" y="214290"/>
            <a:ext cx="8858312" cy="385765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История сохранила имена настоятелей храма, начиная с конца </a:t>
            </a:r>
            <a:r>
              <a:rPr lang="en-US" b="1" dirty="0" smtClean="0"/>
              <a:t>XIX</a:t>
            </a:r>
            <a:r>
              <a:rPr lang="ru-RU" b="1" dirty="0" smtClean="0"/>
              <a:t> века. Эти имена известны нам по метрическим книгам и </a:t>
            </a:r>
            <a:r>
              <a:rPr lang="ru-RU" b="1" dirty="0" err="1" smtClean="0"/>
              <a:t>клировым</a:t>
            </a:r>
            <a:r>
              <a:rPr lang="ru-RU" b="1" dirty="0" smtClean="0"/>
              <a:t> ведомостям церкви Спаса Преображения. До 1863 года настоятелем был священник Георгий Лебедев, в 1863 - 1875 гг. - его сын Василий Георгиевич Лебедев, в 1875 - 1890 гг. - священник Иосиф Самуилович Спасский, в 1893 - 1894 гг.- священник Николай Васильевский, в 1894-1911 гг. - священник Михаил Демидов. С 1911 года настоятелем храма стал протоиерей Василий Иванов, который за время служения в Полотняном Заводе обратил из раскола более ста человек. Он был арестован в 1929 году. Вместе с ним были арестованы священник Василий Страхов и церковный староста Николай Сычев. По приговору от 18 января 1930 года о. Василий Иванов был приговорен к пяти годам ссылки, о. Василий Страхов - к 10 годам лишения свободы, Николай Сычев - к пяти годам лишения свободы. Жизнь последнего настоятеля храма Спаса Преображения оборвалась на печально известных Соловках.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Screenshot_2014-11-04-12-10-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500438"/>
            <a:ext cx="628652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567</TotalTime>
  <Words>1678</Words>
  <Application>Microsoft Office PowerPoint</Application>
  <PresentationFormat>Экран (4:3)</PresentationFormat>
  <Paragraphs>61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Бумажная</vt:lpstr>
      <vt:lpstr>История храма Спаса Преображения Господня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Полотняный Завод</dc:creator>
  <cp:lastModifiedBy>Ярослав</cp:lastModifiedBy>
  <cp:revision>66</cp:revision>
  <dcterms:created xsi:type="dcterms:W3CDTF">2016-03-12T08:01:29Z</dcterms:created>
  <dcterms:modified xsi:type="dcterms:W3CDTF">2016-03-16T17:57:21Z</dcterms:modified>
</cp:coreProperties>
</file>